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  <p:sldMasterId id="2147483716" r:id="rId3"/>
  </p:sldMasterIdLst>
  <p:notesMasterIdLst>
    <p:notesMasterId r:id="rId33"/>
  </p:notesMasterIdLst>
  <p:handoutMasterIdLst>
    <p:handoutMasterId r:id="rId34"/>
  </p:handoutMasterIdLst>
  <p:sldIdLst>
    <p:sldId id="321" r:id="rId4"/>
    <p:sldId id="322" r:id="rId5"/>
    <p:sldId id="318" r:id="rId6"/>
    <p:sldId id="315" r:id="rId7"/>
    <p:sldId id="610" r:id="rId8"/>
    <p:sldId id="389" r:id="rId9"/>
    <p:sldId id="291" r:id="rId10"/>
    <p:sldId id="592" r:id="rId11"/>
    <p:sldId id="594" r:id="rId12"/>
    <p:sldId id="593" r:id="rId13"/>
    <p:sldId id="271" r:id="rId14"/>
    <p:sldId id="285" r:id="rId15"/>
    <p:sldId id="292" r:id="rId16"/>
    <p:sldId id="286" r:id="rId17"/>
    <p:sldId id="596" r:id="rId18"/>
    <p:sldId id="597" r:id="rId19"/>
    <p:sldId id="606" r:id="rId20"/>
    <p:sldId id="605" r:id="rId21"/>
    <p:sldId id="599" r:id="rId22"/>
    <p:sldId id="600" r:id="rId23"/>
    <p:sldId id="601" r:id="rId24"/>
    <p:sldId id="288" r:id="rId25"/>
    <p:sldId id="604" r:id="rId26"/>
    <p:sldId id="609" r:id="rId27"/>
    <p:sldId id="607" r:id="rId28"/>
    <p:sldId id="608" r:id="rId29"/>
    <p:sldId id="287" r:id="rId30"/>
    <p:sldId id="324" r:id="rId31"/>
    <p:sldId id="590" r:id="rId3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4DA928-8676-4977-9994-C04092CC6CED}" v="205" dt="2018-11-02T07:14:48.369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6660" autoAdjust="0"/>
  </p:normalViewPr>
  <p:slideViewPr>
    <p:cSldViewPr>
      <p:cViewPr varScale="1">
        <p:scale>
          <a:sx n="109" d="100"/>
          <a:sy n="109" d="100"/>
        </p:scale>
        <p:origin x="906" y="78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968"/>
    </p:cViewPr>
  </p:sorter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1-02T07:15:07.981" v="2532" actId="14100"/>
      <pc:docMkLst>
        <pc:docMk/>
      </pc:docMkLst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Chg chg="addSp modSp add">
        <pc:chgData name="Rob Sewell" userId="c802df42025d5e1f" providerId="LiveId" clId="{FE4DA928-8676-4977-9994-C04092CC6CED}" dt="2018-11-02T07:15:07.981" v="2532" actId="14100"/>
        <pc:sldMkLst>
          <pc:docMk/>
          <pc:sldMk cId="125693710" sldId="610"/>
        </pc:sldMkLst>
        <pc:picChg chg="add mod">
          <ac:chgData name="Rob Sewell" userId="c802df42025d5e1f" providerId="LiveId" clId="{FE4DA928-8676-4977-9994-C04092CC6CED}" dt="2018-11-02T07:15:07.981" v="2532" actId="14100"/>
          <ac:picMkLst>
            <pc:docMk/>
            <pc:sldMk cId="125693710" sldId="610"/>
            <ac:picMk id="3" creationId="{464BDAB8-17B7-4611-9E3C-E829E925114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9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2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9"/>
            <a:ext cx="6026697" cy="573617"/>
          </a:xfrm>
        </p:spPr>
        <p:txBody>
          <a:bodyPr/>
          <a:lstStyle>
            <a:lvl1pPr marL="0" indent="0" algn="l" defTabSz="6092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5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2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4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3734851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3"/>
            <a:ext cx="868720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6" cy="1875768"/>
          </a:xfrm>
          <a:prstGeom prst="rect">
            <a:avLst/>
          </a:prstGeom>
        </p:spPr>
        <p:txBody>
          <a:bodyPr vert="horz" lIns="121856" tIns="60928" rIns="121856" bIns="6092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867365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7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60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60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60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7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7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7" y="1022500"/>
            <a:ext cx="1722573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4" y="3815831"/>
            <a:ext cx="1756888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500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5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4" y="558362"/>
            <a:ext cx="3502517" cy="3462641"/>
          </a:xfrm>
          <a:prstGeom prst="rect">
            <a:avLst/>
          </a:prstGeom>
        </p:spPr>
        <p:txBody>
          <a:bodyPr vert="horz" lIns="121856" tIns="60928" rIns="121856" bIns="6092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1669" algn="l"/>
              </a:tabLst>
            </a:pPr>
            <a:r>
              <a:rPr lang="en-US" sz="5330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3" y="3956173"/>
            <a:ext cx="3253774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56" rtlCol="0" anchor="t"/>
          <a:lstStyle/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50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88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0627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8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599" y="1338318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6" y="2276356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6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2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5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6"/>
            <a:ext cx="4329572" cy="540913"/>
          </a:xfrm>
        </p:spPr>
        <p:txBody>
          <a:bodyPr/>
          <a:lstStyle>
            <a:lvl1pPr marL="0" marR="0" indent="0" algn="l" defTabSz="6092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5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6" y="4645547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/</a:t>
            </a:r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1" y="5158386"/>
            <a:ext cx="137985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3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72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4227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2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5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2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59" y="2006857"/>
            <a:ext cx="11012265" cy="597807"/>
          </a:xfrm>
        </p:spPr>
        <p:txBody>
          <a:bodyPr anchor="b"/>
          <a:lstStyle>
            <a:lvl1pPr marL="0" indent="0">
              <a:buNone/>
              <a:defRPr sz="3731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59" y="260270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59" y="3381896"/>
            <a:ext cx="11012265" cy="597807"/>
          </a:xfrm>
        </p:spPr>
        <p:txBody>
          <a:bodyPr anchor="b"/>
          <a:lstStyle>
            <a:lvl1pPr marL="0" indent="0">
              <a:buNone/>
              <a:defRPr sz="2665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59" y="397774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59" y="4720265"/>
            <a:ext cx="11012265" cy="597807"/>
          </a:xfrm>
        </p:spPr>
        <p:txBody>
          <a:bodyPr anchor="b"/>
          <a:lstStyle>
            <a:lvl1pPr marL="0" indent="0">
              <a:buNone/>
              <a:defRPr sz="1865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59" y="531611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833101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3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4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73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3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82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60" y="1774841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5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48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159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56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7362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19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9"/>
            <a:ext cx="4025545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Download the </a:t>
            </a:r>
            <a:r>
              <a:rPr lang="en-US" sz="1865" b="1" dirty="0" err="1">
                <a:solidFill>
                  <a:schemeClr val="tx1"/>
                </a:solidFill>
              </a:rPr>
              <a:t>GuideBook</a:t>
            </a:r>
            <a:r>
              <a:rPr lang="en-US" sz="1865" b="1" dirty="0">
                <a:solidFill>
                  <a:schemeClr val="tx1"/>
                </a:solidFill>
              </a:rPr>
              <a:t> App </a:t>
            </a:r>
            <a:r>
              <a:rPr lang="en-US" sz="1865" dirty="0">
                <a:solidFill>
                  <a:schemeClr val="tx1"/>
                </a:solidFill>
              </a:rPr>
              <a:t>and search: PASS </a:t>
            </a:r>
            <a:r>
              <a:rPr lang="en-US" sz="1865">
                <a:solidFill>
                  <a:schemeClr val="tx1"/>
                </a:solidFill>
              </a:rPr>
              <a:t>Summit 2018</a:t>
            </a:r>
            <a:endParaRPr lang="en-US" sz="1865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4"/>
            <a:ext cx="5149036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Follow the QR code link </a:t>
            </a:r>
            <a:r>
              <a:rPr lang="en-US" sz="1865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1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1669" algn="l"/>
                </a:tabLst>
              </a:pPr>
              <a:r>
                <a:rPr lang="en-US" sz="5330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7"/>
            <a:ext cx="3672366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Go to </a:t>
            </a:r>
            <a:r>
              <a:rPr lang="en-US" sz="1865" b="1" dirty="0" err="1">
                <a:solidFill>
                  <a:schemeClr val="tx1"/>
                </a:solidFill>
              </a:rPr>
              <a:t>passSummit.com</a:t>
            </a:r>
            <a:endParaRPr lang="en-US" sz="1865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7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5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2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2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2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4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9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0" y="1204643"/>
            <a:ext cx="6436893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5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5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3288755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1354809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email@company.com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6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37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2485518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3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3" y="4618971"/>
            <a:ext cx="1956474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1"/>
            <a:ext cx="2706876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0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5397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32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338">
              <a:defRPr/>
            </a:lvl2pPr>
            <a:lvl3pPr marL="776813">
              <a:defRPr/>
            </a:lvl3pPr>
            <a:lvl4pPr marL="1005287">
              <a:defRPr/>
            </a:lvl4pPr>
            <a:lvl5pPr marL="1233761">
              <a:defRPr/>
            </a:lvl5pPr>
            <a:lvl6pPr marL="1462235">
              <a:defRPr baseline="0"/>
            </a:lvl6pPr>
            <a:lvl7pPr marL="1690710">
              <a:defRPr baseline="0"/>
            </a:lvl7pPr>
            <a:lvl8pPr marL="1919184">
              <a:defRPr baseline="0"/>
            </a:lvl8pPr>
            <a:lvl9pPr marL="2147659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11/2/2018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599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11/2/2018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11/2/2018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4398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7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6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11/2/2018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1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 marL="1955740"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/>
            </a:lvl8pPr>
            <a:lvl9pPr marL="19557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11/2/2018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1" y="1905000"/>
            <a:ext cx="5669281" cy="40386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40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11/2/2018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7" y="1884311"/>
            <a:ext cx="5669281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8"/>
            </a:lvl1pPr>
            <a:lvl2pPr marL="456949" indent="0">
              <a:buNone/>
              <a:defRPr sz="2798"/>
            </a:lvl2pPr>
            <a:lvl3pPr marL="913897" indent="0">
              <a:buNone/>
              <a:defRPr sz="2398"/>
            </a:lvl3pPr>
            <a:lvl4pPr marL="1370846" indent="0">
              <a:buNone/>
              <a:defRPr sz="1999"/>
            </a:lvl4pPr>
            <a:lvl5pPr marL="1827794" indent="0">
              <a:buNone/>
              <a:defRPr sz="1999"/>
            </a:lvl5pPr>
            <a:lvl6pPr marL="2284743" indent="0">
              <a:buNone/>
              <a:defRPr sz="1999"/>
            </a:lvl6pPr>
            <a:lvl7pPr marL="2741691" indent="0">
              <a:buNone/>
              <a:defRPr sz="1999"/>
            </a:lvl7pPr>
            <a:lvl8pPr marL="3198640" indent="0">
              <a:buNone/>
              <a:defRPr sz="1999"/>
            </a:lvl8pPr>
            <a:lvl9pPr marL="3655589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11/2/2018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2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6014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23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2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6014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23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5086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260" y="1314315"/>
            <a:ext cx="10986871" cy="3891476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6976" y="6217921"/>
            <a:ext cx="138172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3366793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9459276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976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6343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05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06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7476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59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630148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69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956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135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54935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16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2485517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2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2" y="4618970"/>
            <a:ext cx="1956474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0"/>
            <a:ext cx="2706876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1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1"/>
            <a:ext cx="11303810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8"/>
            <a:ext cx="1130381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hf hdr="0" ftr="0" dt="0"/>
  <p:txStyles>
    <p:titleStyle>
      <a:lvl1pPr marL="0" marR="0" indent="0" algn="l" defTabSz="609265" rtl="0" eaLnBrk="1" fontAlgn="auto" latinLnBrk="0" hangingPunct="1">
        <a:lnSpc>
          <a:spcPts val="4665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6949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5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432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108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513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095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022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75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65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52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79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05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32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58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853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4118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dbatools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Sewell, Sewells Consulting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934" y="3274779"/>
            <a:ext cx="11113629" cy="1289204"/>
          </a:xfrm>
        </p:spPr>
        <p:txBody>
          <a:bodyPr/>
          <a:lstStyle/>
          <a:p>
            <a:r>
              <a:rPr lang="en-GB" dirty="0"/>
              <a:t>Administrating SQL Server </a:t>
            </a:r>
            <a:br>
              <a:rPr lang="en-GB" dirty="0"/>
            </a:br>
            <a:r>
              <a:rPr lang="en-GB" dirty="0"/>
              <a:t>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4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19271" y="5949280"/>
            <a:ext cx="29379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448237" y="333375"/>
            <a:ext cx="11740588" cy="79216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de-DE" sz="4400" u="sng" dirty="0">
                <a:latin typeface="+mn-lt"/>
              </a:rPr>
              <a:t>Requirements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23299"/>
            <a:ext cx="1541720" cy="154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765820" y="1124744"/>
            <a:ext cx="7632848" cy="4031873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Minimum</a:t>
            </a:r>
            <a:br>
              <a:rPr lang="en-US" sz="3600" b="1" u="sng" dirty="0">
                <a:solidFill>
                  <a:schemeClr val="tx1"/>
                </a:solidFill>
              </a:rPr>
            </a:br>
            <a:r>
              <a:rPr lang="en-US" b="1" u="sng" dirty="0">
                <a:solidFill>
                  <a:schemeClr val="tx1"/>
                </a:solidFill>
              </a:rPr>
              <a:t> </a:t>
            </a:r>
            <a:endParaRPr lang="en-US" sz="36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Remote PowerShell enabled for Windows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6958508" y="1196752"/>
            <a:ext cx="5634664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Recommended</a:t>
            </a:r>
            <a:br>
              <a:rPr lang="en-US" sz="2400" b="1" u="sng" dirty="0">
                <a:solidFill>
                  <a:schemeClr val="tx1"/>
                </a:solidFill>
              </a:rPr>
            </a:br>
            <a:endParaRPr lang="en-US" sz="24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866775" y="981075"/>
            <a:ext cx="113220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1927060" cy="706437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4092" y="4378581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6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8268" y="188640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5957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16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0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5860" y="1931105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226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8294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7565" y="6093603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7397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38" y="2132856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89756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3872" y="1284421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Extensive documentation within each command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1844" y="2573428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32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Documentation for each command online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73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7040" y="6217597"/>
            <a:ext cx="349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but there is support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5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7488833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But there are plans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3150438" y="6238608"/>
            <a:ext cx="6276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sqlcollaborative.github.io/</a:t>
            </a:r>
            <a:r>
              <a:rPr lang="en-GB" sz="3600" dirty="0" err="1"/>
              <a:t>boh</a:t>
            </a: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C8F3F-7321-4F37-B906-671DC952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829964"/>
            <a:ext cx="11045826" cy="53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7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You can influence and inform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82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88" y="738731"/>
            <a:ext cx="7275571" cy="53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637157" y="259854"/>
            <a:ext cx="9587350" cy="7921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000" dirty="0">
                <a:latin typeface="+mn-lt"/>
              </a:rPr>
              <a:t>Buckle Up !! It‘</a:t>
            </a:r>
            <a:r>
              <a:rPr lang="de-DE" sz="6000">
                <a:latin typeface="+mn-lt"/>
              </a:rPr>
              <a:t>s Demo </a:t>
            </a:r>
            <a:r>
              <a:rPr lang="de-DE" sz="6000" dirty="0">
                <a:latin typeface="+mn-lt"/>
              </a:rPr>
              <a:t>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more from Rob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@sqldbawithbeard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rob@sewells-consulting.co.uk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0679" y="4637563"/>
            <a:ext cx="306052" cy="306052"/>
            <a:chOff x="5748554" y="5146675"/>
            <a:chExt cx="353832" cy="353832"/>
          </a:xfrm>
        </p:grpSpPr>
        <p:sp>
          <p:nvSpPr>
            <p:cNvPr id="12" name="Freeform 383"/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1218804">
                <a:defRPr/>
              </a:pPr>
              <a:endParaRPr lang="en-US" sz="23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>
                <a:defRPr/>
              </a:pPr>
              <a:endParaRPr lang="en-US" sz="2399">
                <a:solidFill>
                  <a:srgbClr val="AFAFAF"/>
                </a:solidFill>
                <a:latin typeface="Segoe UI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59855" y="4637584"/>
            <a:ext cx="306053" cy="306053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>
              <a:defRPr/>
            </a:pPr>
            <a:endParaRPr lang="en-US" sz="2399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8" name="Freeform 77"/>
          <p:cNvSpPr>
            <a:spLocks noEditPoints="1"/>
          </p:cNvSpPr>
          <p:nvPr/>
        </p:nvSpPr>
        <p:spPr bwMode="auto">
          <a:xfrm>
            <a:off x="2944075" y="4744466"/>
            <a:ext cx="146962" cy="100843"/>
          </a:xfrm>
          <a:custGeom>
            <a:avLst/>
            <a:gdLst>
              <a:gd name="T0" fmla="*/ 638267519 w 216"/>
              <a:gd name="T1" fmla="*/ 0 h 149"/>
              <a:gd name="T2" fmla="*/ 27751602 w 216"/>
              <a:gd name="T3" fmla="*/ 0 h 149"/>
              <a:gd name="T4" fmla="*/ 0 w 216"/>
              <a:gd name="T5" fmla="*/ 27555164 h 149"/>
              <a:gd name="T6" fmla="*/ 0 w 216"/>
              <a:gd name="T7" fmla="*/ 428642686 h 149"/>
              <a:gd name="T8" fmla="*/ 27751602 w 216"/>
              <a:gd name="T9" fmla="*/ 456197851 h 149"/>
              <a:gd name="T10" fmla="*/ 638267519 w 216"/>
              <a:gd name="T11" fmla="*/ 456197851 h 149"/>
              <a:gd name="T12" fmla="*/ 666017365 w 216"/>
              <a:gd name="T13" fmla="*/ 428642686 h 149"/>
              <a:gd name="T14" fmla="*/ 666017365 w 216"/>
              <a:gd name="T15" fmla="*/ 27555164 h 149"/>
              <a:gd name="T16" fmla="*/ 638267519 w 216"/>
              <a:gd name="T17" fmla="*/ 0 h 149"/>
              <a:gd name="T18" fmla="*/ 434761628 w 216"/>
              <a:gd name="T19" fmla="*/ 244938678 h 149"/>
              <a:gd name="T20" fmla="*/ 616683135 w 216"/>
              <a:gd name="T21" fmla="*/ 382716247 h 149"/>
              <a:gd name="T22" fmla="*/ 619765866 w 216"/>
              <a:gd name="T23" fmla="*/ 401087522 h 149"/>
              <a:gd name="T24" fmla="*/ 604348700 w 216"/>
              <a:gd name="T25" fmla="*/ 407210115 h 149"/>
              <a:gd name="T26" fmla="*/ 410094513 w 216"/>
              <a:gd name="T27" fmla="*/ 269432546 h 149"/>
              <a:gd name="T28" fmla="*/ 403927296 w 216"/>
              <a:gd name="T29" fmla="*/ 269432546 h 149"/>
              <a:gd name="T30" fmla="*/ 345343118 w 216"/>
              <a:gd name="T31" fmla="*/ 315358985 h 149"/>
              <a:gd name="T32" fmla="*/ 333008682 w 216"/>
              <a:gd name="T33" fmla="*/ 318420281 h 149"/>
              <a:gd name="T34" fmla="*/ 320674247 w 216"/>
              <a:gd name="T35" fmla="*/ 315358985 h 149"/>
              <a:gd name="T36" fmla="*/ 259007338 w 216"/>
              <a:gd name="T37" fmla="*/ 266371249 h 149"/>
              <a:gd name="T38" fmla="*/ 255922851 w 216"/>
              <a:gd name="T39" fmla="*/ 266371249 h 149"/>
              <a:gd name="T40" fmla="*/ 61668665 w 216"/>
              <a:gd name="T41" fmla="*/ 407210115 h 149"/>
              <a:gd name="T42" fmla="*/ 43167011 w 216"/>
              <a:gd name="T43" fmla="*/ 401087522 h 149"/>
              <a:gd name="T44" fmla="*/ 46251499 w 216"/>
              <a:gd name="T45" fmla="*/ 382716247 h 149"/>
              <a:gd name="T46" fmla="*/ 231255737 w 216"/>
              <a:gd name="T47" fmla="*/ 247999974 h 149"/>
              <a:gd name="T48" fmla="*/ 231255737 w 216"/>
              <a:gd name="T49" fmla="*/ 241877381 h 149"/>
              <a:gd name="T50" fmla="*/ 43167011 w 216"/>
              <a:gd name="T51" fmla="*/ 73481603 h 149"/>
              <a:gd name="T52" fmla="*/ 37001550 w 216"/>
              <a:gd name="T53" fmla="*/ 52049032 h 149"/>
              <a:gd name="T54" fmla="*/ 49334229 w 216"/>
              <a:gd name="T55" fmla="*/ 45926439 h 149"/>
              <a:gd name="T56" fmla="*/ 58584178 w 216"/>
              <a:gd name="T57" fmla="*/ 48987736 h 149"/>
              <a:gd name="T58" fmla="*/ 326841464 w 216"/>
              <a:gd name="T59" fmla="*/ 281679480 h 149"/>
              <a:gd name="T60" fmla="*/ 333008682 w 216"/>
              <a:gd name="T61" fmla="*/ 281679480 h 149"/>
              <a:gd name="T62" fmla="*/ 339175900 w 216"/>
              <a:gd name="T63" fmla="*/ 281679480 h 149"/>
              <a:gd name="T64" fmla="*/ 604348700 w 216"/>
              <a:gd name="T65" fmla="*/ 48987736 h 149"/>
              <a:gd name="T66" fmla="*/ 613598648 w 216"/>
              <a:gd name="T67" fmla="*/ 45926439 h 149"/>
              <a:gd name="T68" fmla="*/ 625933084 w 216"/>
              <a:gd name="T69" fmla="*/ 52049032 h 149"/>
              <a:gd name="T70" fmla="*/ 622850353 w 216"/>
              <a:gd name="T71" fmla="*/ 73481603 h 149"/>
              <a:gd name="T72" fmla="*/ 434761628 w 216"/>
              <a:gd name="T73" fmla="*/ 241877381 h 149"/>
              <a:gd name="T74" fmla="*/ 434761628 w 216"/>
              <a:gd name="T75" fmla="*/ 244938678 h 14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6" h="149">
                <a:moveTo>
                  <a:pt x="20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4"/>
                  <a:pt x="4" y="149"/>
                  <a:pt x="9" y="149"/>
                </a:cubicBezTo>
                <a:cubicBezTo>
                  <a:pt x="207" y="149"/>
                  <a:pt x="207" y="149"/>
                  <a:pt x="207" y="149"/>
                </a:cubicBezTo>
                <a:cubicBezTo>
                  <a:pt x="212" y="149"/>
                  <a:pt x="216" y="144"/>
                  <a:pt x="216" y="140"/>
                </a:cubicBezTo>
                <a:cubicBezTo>
                  <a:pt x="216" y="9"/>
                  <a:pt x="216" y="9"/>
                  <a:pt x="216" y="9"/>
                </a:cubicBezTo>
                <a:cubicBezTo>
                  <a:pt x="216" y="4"/>
                  <a:pt x="212" y="0"/>
                  <a:pt x="207" y="0"/>
                </a:cubicBezTo>
                <a:close/>
                <a:moveTo>
                  <a:pt x="141" y="80"/>
                </a:moveTo>
                <a:cubicBezTo>
                  <a:pt x="157" y="92"/>
                  <a:pt x="200" y="125"/>
                  <a:pt x="200" y="125"/>
                </a:cubicBezTo>
                <a:cubicBezTo>
                  <a:pt x="202" y="126"/>
                  <a:pt x="202" y="129"/>
                  <a:pt x="201" y="131"/>
                </a:cubicBezTo>
                <a:cubicBezTo>
                  <a:pt x="200" y="133"/>
                  <a:pt x="198" y="134"/>
                  <a:pt x="196" y="133"/>
                </a:cubicBezTo>
                <a:cubicBezTo>
                  <a:pt x="196" y="133"/>
                  <a:pt x="150" y="100"/>
                  <a:pt x="133" y="88"/>
                </a:cubicBezTo>
                <a:cubicBezTo>
                  <a:pt x="132" y="87"/>
                  <a:pt x="131" y="88"/>
                  <a:pt x="131" y="88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1" y="104"/>
                  <a:pt x="109" y="104"/>
                  <a:pt x="108" y="104"/>
                </a:cubicBezTo>
                <a:cubicBezTo>
                  <a:pt x="106" y="104"/>
                  <a:pt x="105" y="104"/>
                  <a:pt x="104" y="103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7"/>
                  <a:pt x="84" y="87"/>
                  <a:pt x="83" y="87"/>
                </a:cubicBezTo>
                <a:cubicBezTo>
                  <a:pt x="66" y="99"/>
                  <a:pt x="20" y="133"/>
                  <a:pt x="20" y="133"/>
                </a:cubicBezTo>
                <a:cubicBezTo>
                  <a:pt x="18" y="134"/>
                  <a:pt x="15" y="133"/>
                  <a:pt x="14" y="131"/>
                </a:cubicBezTo>
                <a:cubicBezTo>
                  <a:pt x="13" y="129"/>
                  <a:pt x="14" y="126"/>
                  <a:pt x="15" y="125"/>
                </a:cubicBezTo>
                <a:cubicBezTo>
                  <a:pt x="15" y="125"/>
                  <a:pt x="58" y="92"/>
                  <a:pt x="75" y="81"/>
                </a:cubicBezTo>
                <a:cubicBezTo>
                  <a:pt x="76" y="80"/>
                  <a:pt x="75" y="79"/>
                  <a:pt x="75" y="7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3"/>
                  <a:pt x="11" y="19"/>
                  <a:pt x="12" y="17"/>
                </a:cubicBezTo>
                <a:cubicBezTo>
                  <a:pt x="13" y="16"/>
                  <a:pt x="15" y="15"/>
                  <a:pt x="16" y="15"/>
                </a:cubicBezTo>
                <a:cubicBezTo>
                  <a:pt x="17" y="15"/>
                  <a:pt x="18" y="15"/>
                  <a:pt x="19" y="16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6" y="92"/>
                  <a:pt x="107" y="92"/>
                  <a:pt x="108" y="92"/>
                </a:cubicBezTo>
                <a:cubicBezTo>
                  <a:pt x="109" y="92"/>
                  <a:pt x="109" y="92"/>
                  <a:pt x="110" y="92"/>
                </a:cubicBezTo>
                <a:cubicBezTo>
                  <a:pt x="196" y="16"/>
                  <a:pt x="196" y="16"/>
                  <a:pt x="196" y="16"/>
                </a:cubicBezTo>
                <a:cubicBezTo>
                  <a:pt x="197" y="15"/>
                  <a:pt x="198" y="15"/>
                  <a:pt x="199" y="15"/>
                </a:cubicBezTo>
                <a:cubicBezTo>
                  <a:pt x="201" y="15"/>
                  <a:pt x="202" y="16"/>
                  <a:pt x="203" y="17"/>
                </a:cubicBezTo>
                <a:cubicBezTo>
                  <a:pt x="205" y="19"/>
                  <a:pt x="204" y="23"/>
                  <a:pt x="202" y="24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1" y="79"/>
                  <a:pt x="140" y="80"/>
                  <a:pt x="141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defTabSz="1218804">
              <a:defRPr/>
            </a:pPr>
            <a:endParaRPr lang="en-US" sz="2399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1922258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274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1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66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man, photo&#10;&#10;Description generated with high confidence">
            <a:extLst>
              <a:ext uri="{FF2B5EF4-FFF2-40B4-BE49-F238E27FC236}">
                <a16:creationId xmlns:a16="http://schemas.microsoft.com/office/drawing/2014/main" id="{464BDAB8-17B7-4611-9E3C-E829E925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88824" cy="73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665996" y="3925926"/>
            <a:ext cx="4852502" cy="540772"/>
          </a:xfrm>
        </p:spPr>
        <p:txBody>
          <a:bodyPr/>
          <a:lstStyle/>
          <a:p>
            <a:r>
              <a:rPr lang="en-US" dirty="0"/>
              <a:t>Consultant, Sewell Consulting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6B400B2-D72A-4A8C-8122-997BA222F6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1177027" y="4645230"/>
            <a:ext cx="1605881" cy="349160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1180310" y="5157935"/>
            <a:ext cx="1890554" cy="349160"/>
          </a:xfrm>
        </p:spPr>
        <p:txBody>
          <a:bodyPr/>
          <a:lstStyle/>
          <a:p>
            <a:r>
              <a:rPr lang="en-US" dirty="0"/>
              <a:t>@sqldbawithbeard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07384" y="5180891"/>
            <a:ext cx="305974" cy="305974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8529">
                <a:defRPr/>
              </a:pPr>
              <a:endParaRPr lang="en-US" sz="239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29">
                <a:defRPr/>
              </a:pPr>
              <a:endParaRPr lang="en-US" sz="2398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2255" y="4687663"/>
            <a:ext cx="305974" cy="305974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29">
                <a:defRPr/>
              </a:pPr>
              <a:endParaRPr lang="en-US" sz="2398">
                <a:solidFill>
                  <a:srgbClr val="AFAFAF"/>
                </a:solidFill>
                <a:latin typeface="Segoe UI"/>
              </a:endParaRPr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529">
                  <a:defRPr/>
                </a:pPr>
                <a:endParaRPr lang="en-AU" altLang="x-none" sz="2398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529">
                  <a:defRPr/>
                </a:pPr>
                <a:endParaRPr lang="en-AU" altLang="x-none" sz="2398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8529">
                  <a:defRPr/>
                </a:pPr>
                <a:endParaRPr lang="en-US" sz="2398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01EBBD-B8F5-4316-99E6-C4C1CA6FFFCA}"/>
              </a:ext>
            </a:extLst>
          </p:cNvPr>
          <p:cNvSpPr txBox="1"/>
          <p:nvPr/>
        </p:nvSpPr>
        <p:spPr>
          <a:xfrm>
            <a:off x="6310380" y="202235"/>
            <a:ext cx="5615161" cy="6277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3199" dirty="0">
                <a:solidFill>
                  <a:srgbClr val="000000"/>
                </a:solidFill>
                <a:latin typeface="Segoe UI"/>
              </a:rPr>
              <a:t>PowerShell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Uses PowerShell every day helping customers to automate.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PSConfEU,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PSDayUK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Organiser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PSConfEU, Asia,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PSSaturday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, User Group speaker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Chapter Author for the PowerShell Conference Book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endParaRPr lang="en-US" sz="1799" dirty="0">
              <a:solidFill>
                <a:srgbClr val="000000"/>
              </a:solidFill>
              <a:latin typeface="Segoe UI"/>
            </a:endParaRPr>
          </a:p>
          <a:p>
            <a:pPr algn="r" defTabSz="914126"/>
            <a:r>
              <a:rPr lang="en-US" sz="3199" dirty="0">
                <a:solidFill>
                  <a:srgbClr val="000000"/>
                </a:solidFill>
                <a:latin typeface="Segoe UI"/>
              </a:rPr>
              <a:t>SQL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Once a Production DBA – now usually found assisting automation, release and deployment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SQL Saturday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Organiser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, SQL Bits, SQL (now Data) Grillen, SQL GLA volunteer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SQL Bits, SQL Saturdays, SQL Relay, SQL GL,A DataMinds,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Techorama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, TUGAIT, User Groups speaker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endParaRPr lang="en-US" sz="1799" dirty="0">
              <a:solidFill>
                <a:srgbClr val="000000"/>
              </a:solidFill>
              <a:latin typeface="Segoe UI"/>
            </a:endParaRPr>
          </a:p>
          <a:p>
            <a:pPr algn="r" defTabSz="914126"/>
            <a:r>
              <a:rPr lang="en-US" sz="3199" dirty="0">
                <a:solidFill>
                  <a:srgbClr val="000000"/>
                </a:solidFill>
                <a:latin typeface="Segoe UI"/>
              </a:rPr>
              <a:t>Open Source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dbatools – contributor, evangelist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dbachecks – Founder, maintainer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Open Query Store - contributor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docs.microsoft.com - contributor</a:t>
            </a:r>
          </a:p>
        </p:txBody>
      </p:sp>
      <p:sp>
        <p:nvSpPr>
          <p:cNvPr id="17" name="Text Placeholder 157">
            <a:extLst>
              <a:ext uri="{FF2B5EF4-FFF2-40B4-BE49-F238E27FC236}">
                <a16:creationId xmlns:a16="http://schemas.microsoft.com/office/drawing/2014/main" id="{C04B4459-0F6F-4AF0-8B03-FAC52111A7CE}"/>
              </a:ext>
            </a:extLst>
          </p:cNvPr>
          <p:cNvSpPr txBox="1">
            <a:spLocks/>
          </p:cNvSpPr>
          <p:nvPr/>
        </p:nvSpPr>
        <p:spPr>
          <a:xfrm>
            <a:off x="1177027" y="5666732"/>
            <a:ext cx="2929683" cy="663152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86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6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68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47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4988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1962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09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57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05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29">
              <a:buClr>
                <a:srgbClr val="33C0CD"/>
              </a:buClr>
            </a:pPr>
            <a:r>
              <a:rPr lang="en-US" dirty="0">
                <a:solidFill>
                  <a:srgbClr val="F0493E"/>
                </a:solidFill>
                <a:latin typeface="Segoe UI"/>
              </a:rPr>
              <a:t>Sqldbawith</a:t>
            </a:r>
            <a:r>
              <a:rPr lang="en-US" sz="2800" dirty="0">
                <a:solidFill>
                  <a:srgbClr val="F0493E"/>
                </a:solidFill>
                <a:latin typeface="Segoe UI"/>
              </a:rPr>
              <a:t>A</a:t>
            </a:r>
            <a:r>
              <a:rPr lang="en-US" dirty="0">
                <a:solidFill>
                  <a:srgbClr val="F0493E"/>
                </a:solidFill>
                <a:latin typeface="Segoe UI"/>
              </a:rPr>
              <a:t>beard.com</a:t>
            </a:r>
          </a:p>
        </p:txBody>
      </p:sp>
    </p:spTree>
    <p:extLst>
      <p:ext uri="{BB962C8B-B14F-4D97-AF65-F5344CB8AC3E}">
        <p14:creationId xmlns:p14="http://schemas.microsoft.com/office/powerpoint/2010/main" val="169702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212" y="2132856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7" y="2432171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7748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855</TotalTime>
  <Words>298</Words>
  <Application>Microsoft Office PowerPoint</Application>
  <PresentationFormat>Custom</PresentationFormat>
  <Paragraphs>105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AppleStorm</vt:lpstr>
      <vt:lpstr>-apple-system</vt:lpstr>
      <vt:lpstr>Arial</vt:lpstr>
      <vt:lpstr>Calibri</vt:lpstr>
      <vt:lpstr>Century Gothic</vt:lpstr>
      <vt:lpstr>Consolas</vt:lpstr>
      <vt:lpstr>Corbel</vt:lpstr>
      <vt:lpstr>Gill Sans</vt:lpstr>
      <vt:lpstr>Gotham Light</vt:lpstr>
      <vt:lpstr>Lucida Console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2_PASS 2013_SpeakerTemplate_16x9</vt:lpstr>
      <vt:lpstr>1_PASS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 Sewell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Requirements</vt:lpstr>
      <vt:lpstr>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Buckle Up !! It‘s Demo time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38</cp:revision>
  <dcterms:created xsi:type="dcterms:W3CDTF">2017-05-28T09:19:37Z</dcterms:created>
  <dcterms:modified xsi:type="dcterms:W3CDTF">2018-11-02T07:15:19Z</dcterms:modified>
</cp:coreProperties>
</file>